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7559675" cy="104394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Montserrat Medium" panose="00000600000000000000" pitchFamily="2" charset="0"/>
      <p:regular r:id="rId18"/>
      <p:bold r:id="rId19"/>
      <p:italic r:id="rId20"/>
      <p:boldItalic r:id="rId21"/>
    </p:embeddedFont>
    <p:embeddedFont>
      <p:font typeface="Montserrat SemiBold" panose="00000700000000000000" pitchFamily="2" charset="0"/>
      <p:regular r:id="rId22"/>
      <p:bold r:id="rId23"/>
      <p:italic r:id="rId24"/>
      <p:boldItalic r:id="rId25"/>
    </p:embeddedFont>
    <p:embeddedFont>
      <p:font typeface="Roboto" panose="02000000000000000000" pitchFamily="2" charset="0"/>
      <p:regular r:id="rId26"/>
      <p:bold r:id="rId27"/>
      <p:italic r:id="rId28"/>
      <p:boldItalic r:id="rId29"/>
    </p:embeddedFont>
    <p:embeddedFont>
      <p:font typeface="Verdana" panose="020B0604030504040204" pitchFamily="3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88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C158BF-754C-4C5E-9DE2-A107A1E8E306}">
  <a:tblStyle styleId="{8AC158BF-754C-4C5E-9DE2-A107A1E8E3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594" y="-432"/>
      </p:cViewPr>
      <p:guideLst>
        <p:guide orient="horz" pos="328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font" Target="fonts/font20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font" Target="fonts/font19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font" Target="fonts/font1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87752" y="685800"/>
            <a:ext cx="2483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87752" y="685800"/>
            <a:ext cx="2483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187f63660d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87752" y="685800"/>
            <a:ext cx="2483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187f63660d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187f63660d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87752" y="685800"/>
            <a:ext cx="2483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187f63660d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186f9feae1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87752" y="685800"/>
            <a:ext cx="2483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186f9feae1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186f9feae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87575" y="685800"/>
            <a:ext cx="24828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186f9feae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1f3204449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87752" y="685800"/>
            <a:ext cx="2483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1f3204449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1f3204449e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87752" y="685800"/>
            <a:ext cx="2483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1f3204449e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186f9feae1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87752" y="685800"/>
            <a:ext cx="2483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186f9feae1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186f9feae1_4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87752" y="685800"/>
            <a:ext cx="2483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186f9feae1_4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18d235419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87752" y="685800"/>
            <a:ext cx="2483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18d235419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18d2354198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87752" y="685800"/>
            <a:ext cx="2483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18d2354198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57712" y="1511298"/>
            <a:ext cx="7044600" cy="4166100"/>
          </a:xfrm>
          <a:prstGeom prst="rect">
            <a:avLst/>
          </a:prstGeom>
        </p:spPr>
        <p:txBody>
          <a:bodyPr spcFirstLastPara="1" wrap="square" lIns="116050" tIns="116050" rIns="116050" bIns="1160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1pPr>
            <a:lvl2pPr lvl="1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57705" y="5752555"/>
            <a:ext cx="7044600" cy="16086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</p:spPr>
        <p:txBody>
          <a:bodyPr spcFirstLastPara="1" wrap="square" lIns="116050" tIns="116050" rIns="116050" bIns="1160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7465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57705" y="2339232"/>
            <a:ext cx="7044600" cy="69342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57705" y="2339232"/>
            <a:ext cx="3306900" cy="69342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995291" y="2339232"/>
            <a:ext cx="3306900" cy="69342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257705" y="1127727"/>
            <a:ext cx="2321700" cy="1533600"/>
          </a:xfrm>
          <a:prstGeom prst="rect">
            <a:avLst/>
          </a:prstGeom>
        </p:spPr>
        <p:txBody>
          <a:bodyPr spcFirstLastPara="1" wrap="square" lIns="116050" tIns="116050" rIns="116050" bIns="11605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05325" y="913690"/>
            <a:ext cx="5264700" cy="83031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19508" y="2503032"/>
            <a:ext cx="3344400" cy="3008400"/>
          </a:xfrm>
          <a:prstGeom prst="rect">
            <a:avLst/>
          </a:prstGeom>
        </p:spPr>
        <p:txBody>
          <a:bodyPr spcFirstLastPara="1" wrap="square" lIns="116050" tIns="116050" rIns="116050" bIns="1160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083839" y="1469689"/>
            <a:ext cx="3172200" cy="75003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257705" y="8586994"/>
            <a:ext cx="4959600" cy="12285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57705" y="2339232"/>
            <a:ext cx="7044600" cy="693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rmAutofit/>
          </a:bodyPr>
          <a:lstStyle>
            <a:lvl1pPr marL="457200" lvl="0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1pPr>
            <a:lvl2pPr marL="91440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subTitle" idx="1"/>
          </p:nvPr>
        </p:nvSpPr>
        <p:spPr>
          <a:xfrm>
            <a:off x="488850" y="4663500"/>
            <a:ext cx="6582300" cy="7089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fr" sz="2760">
                <a:solidFill>
                  <a:srgbClr val="07376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Carnet de bord de l’Apprenant</a:t>
            </a:r>
            <a:endParaRPr sz="2760">
              <a:solidFill>
                <a:srgbClr val="073763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l="3849" t="22223" r="2727" b="39339"/>
          <a:stretch/>
        </p:blipFill>
        <p:spPr>
          <a:xfrm>
            <a:off x="453700" y="2504825"/>
            <a:ext cx="6693652" cy="1549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4">
            <a:alphaModFix/>
          </a:blip>
          <a:srcRect t="15720" b="15720"/>
          <a:stretch/>
        </p:blipFill>
        <p:spPr>
          <a:xfrm>
            <a:off x="985554" y="427963"/>
            <a:ext cx="1854934" cy="70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74446" y="427963"/>
            <a:ext cx="2700000" cy="56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>
            <a:spLocks noGrp="1"/>
          </p:cNvSpPr>
          <p:nvPr>
            <p:ph type="subTitle" idx="1"/>
          </p:nvPr>
        </p:nvSpPr>
        <p:spPr>
          <a:xfrm>
            <a:off x="1084913" y="5574262"/>
            <a:ext cx="5755200" cy="7089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69"/>
              <a:buNone/>
            </a:pPr>
            <a:r>
              <a:rPr lang="fr" sz="1800">
                <a:solidFill>
                  <a:srgbClr val="741B47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Formation organisée en ligne </a:t>
            </a:r>
            <a:endParaRPr sz="1800">
              <a:solidFill>
                <a:srgbClr val="741B47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lvl="0" indent="0" algn="ctr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469"/>
              <a:buNone/>
            </a:pPr>
            <a:r>
              <a:rPr lang="fr" sz="1800">
                <a:solidFill>
                  <a:srgbClr val="741B47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du 28 mars au 15 avril 2022</a:t>
            </a:r>
            <a:endParaRPr sz="1800">
              <a:solidFill>
                <a:srgbClr val="741B47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4509925" y="9156700"/>
            <a:ext cx="2512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rgbClr val="0C343D"/>
                </a:solidFill>
                <a:latin typeface="Calibri"/>
                <a:ea typeface="Calibri"/>
                <a:cs typeface="Calibri"/>
                <a:sym typeface="Calibri"/>
              </a:rPr>
              <a:t>Alexandrie, Mars 2022</a:t>
            </a:r>
            <a:endParaRPr sz="1800">
              <a:solidFill>
                <a:srgbClr val="0C34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"/>
          <p:cNvSpPr txBox="1">
            <a:spLocks noGrp="1"/>
          </p:cNvSpPr>
          <p:nvPr>
            <p:ph type="title"/>
          </p:nvPr>
        </p:nvSpPr>
        <p:spPr>
          <a:xfrm>
            <a:off x="598500" y="487275"/>
            <a:ext cx="6363000" cy="10002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2040" b="1">
                <a:solidFill>
                  <a:srgbClr val="4C1130"/>
                </a:solidFill>
                <a:latin typeface="Calibri"/>
                <a:ea typeface="Calibri"/>
                <a:cs typeface="Calibri"/>
                <a:sym typeface="Calibri"/>
              </a:rPr>
              <a:t>Module 4 : Les indicateurs sensibles au genre</a:t>
            </a:r>
            <a:endParaRPr sz="2040" b="1">
              <a:solidFill>
                <a:srgbClr val="4C11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22"/>
          <p:cNvSpPr txBox="1"/>
          <p:nvPr/>
        </p:nvSpPr>
        <p:spPr>
          <a:xfrm>
            <a:off x="598500" y="1555925"/>
            <a:ext cx="618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20124D"/>
                </a:solidFill>
                <a:latin typeface="Calibri"/>
                <a:ea typeface="Calibri"/>
                <a:cs typeface="Calibri"/>
                <a:sym typeface="Calibri"/>
              </a:rPr>
              <a:t>Mes connaissances actuelles sur le thème abordé</a:t>
            </a:r>
            <a:endParaRPr sz="1600">
              <a:solidFill>
                <a:srgbClr val="20124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2"/>
          <p:cNvSpPr txBox="1"/>
          <p:nvPr/>
        </p:nvSpPr>
        <p:spPr>
          <a:xfrm>
            <a:off x="598500" y="4179300"/>
            <a:ext cx="615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Mes objectifs d’apprentissage</a:t>
            </a:r>
            <a:endParaRPr b="1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2"/>
          <p:cNvSpPr/>
          <p:nvPr/>
        </p:nvSpPr>
        <p:spPr>
          <a:xfrm>
            <a:off x="598500" y="1943875"/>
            <a:ext cx="6183000" cy="19053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2"/>
          <p:cNvSpPr/>
          <p:nvPr/>
        </p:nvSpPr>
        <p:spPr>
          <a:xfrm>
            <a:off x="598500" y="4610375"/>
            <a:ext cx="6183000" cy="217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2"/>
          <p:cNvSpPr/>
          <p:nvPr/>
        </p:nvSpPr>
        <p:spPr>
          <a:xfrm>
            <a:off x="598500" y="7551375"/>
            <a:ext cx="6183000" cy="217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22"/>
          <p:cNvSpPr txBox="1"/>
          <p:nvPr/>
        </p:nvSpPr>
        <p:spPr>
          <a:xfrm>
            <a:off x="598500" y="7060900"/>
            <a:ext cx="615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Mes compétences acquises</a:t>
            </a:r>
            <a:endParaRPr b="1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"/>
          <p:cNvSpPr txBox="1">
            <a:spLocks noGrp="1"/>
          </p:cNvSpPr>
          <p:nvPr>
            <p:ph type="title"/>
          </p:nvPr>
        </p:nvSpPr>
        <p:spPr>
          <a:xfrm>
            <a:off x="598500" y="487275"/>
            <a:ext cx="6363000" cy="10002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2040" b="1">
                <a:solidFill>
                  <a:srgbClr val="4C1130"/>
                </a:solidFill>
                <a:latin typeface="Calibri"/>
                <a:ea typeface="Calibri"/>
                <a:cs typeface="Calibri"/>
                <a:sym typeface="Calibri"/>
              </a:rPr>
              <a:t>Module 4 : Les indicateurs sensibles au genre</a:t>
            </a:r>
            <a:endParaRPr sz="2040" b="1">
              <a:solidFill>
                <a:srgbClr val="4C11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3"/>
          <p:cNvSpPr txBox="1"/>
          <p:nvPr/>
        </p:nvSpPr>
        <p:spPr>
          <a:xfrm>
            <a:off x="598500" y="1555925"/>
            <a:ext cx="618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20124D"/>
                </a:solidFill>
                <a:latin typeface="Calibri"/>
                <a:ea typeface="Calibri"/>
                <a:cs typeface="Calibri"/>
                <a:sym typeface="Calibri"/>
              </a:rPr>
              <a:t>Les objectifs non atteints</a:t>
            </a:r>
            <a:endParaRPr sz="1600">
              <a:solidFill>
                <a:srgbClr val="20124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23"/>
          <p:cNvSpPr txBox="1"/>
          <p:nvPr/>
        </p:nvSpPr>
        <p:spPr>
          <a:xfrm>
            <a:off x="598500" y="4139145"/>
            <a:ext cx="615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Les difficultés ou freins</a:t>
            </a:r>
            <a:endParaRPr b="1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23"/>
          <p:cNvSpPr/>
          <p:nvPr/>
        </p:nvSpPr>
        <p:spPr>
          <a:xfrm>
            <a:off x="598500" y="2110435"/>
            <a:ext cx="6183000" cy="19053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3"/>
          <p:cNvSpPr/>
          <p:nvPr/>
        </p:nvSpPr>
        <p:spPr>
          <a:xfrm>
            <a:off x="598500" y="4693655"/>
            <a:ext cx="6183000" cy="217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3"/>
          <p:cNvSpPr/>
          <p:nvPr/>
        </p:nvSpPr>
        <p:spPr>
          <a:xfrm>
            <a:off x="598500" y="7551375"/>
            <a:ext cx="6183000" cy="217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3"/>
          <p:cNvSpPr txBox="1"/>
          <p:nvPr/>
        </p:nvSpPr>
        <p:spPr>
          <a:xfrm>
            <a:off x="598500" y="6996865"/>
            <a:ext cx="615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Résolutions pour le prochain module</a:t>
            </a:r>
            <a:endParaRPr b="1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598500" y="487275"/>
            <a:ext cx="6363000" cy="10002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solidFill>
                  <a:srgbClr val="4C1130"/>
                </a:solidFill>
                <a:latin typeface="Calibri"/>
                <a:ea typeface="Calibri"/>
                <a:cs typeface="Calibri"/>
                <a:sym typeface="Calibri"/>
              </a:rPr>
              <a:t>Pourquoi un carnet de bord ?</a:t>
            </a:r>
            <a:endParaRPr b="1">
              <a:solidFill>
                <a:srgbClr val="4C11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718275" y="1420200"/>
            <a:ext cx="5937000" cy="69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75" rIns="0" bIns="19275" anchor="t" anchorCtr="0">
            <a:noAutofit/>
          </a:bodyPr>
          <a:lstStyle/>
          <a:p>
            <a:pPr marL="89999" marR="91569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0C343D"/>
                </a:solidFill>
                <a:latin typeface="Calibri"/>
                <a:ea typeface="Calibri"/>
                <a:cs typeface="Calibri"/>
                <a:sym typeface="Calibri"/>
              </a:rPr>
              <a:t>Le carnet est un document de suivi pédagogique de l’apprenant qui sert à consigner les objectifs personnels d’apprentissage, les compétences attendues, les notes de cours, des réflexions ainsi que les acquis à l’issue des séquences de formation ou lors des échanges avec les intervenants, les personnes ressources, les témoins, les tuteurs et les pairs.</a:t>
            </a:r>
            <a:endParaRPr sz="1600">
              <a:solidFill>
                <a:srgbClr val="0C34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9999" marR="91569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0C343D"/>
                </a:solidFill>
                <a:latin typeface="Calibri"/>
                <a:ea typeface="Calibri"/>
                <a:cs typeface="Calibri"/>
                <a:sym typeface="Calibri"/>
              </a:rPr>
              <a:t>De manière spécifique, le carnet de bord vous permet de :</a:t>
            </a:r>
            <a:endParaRPr sz="1600">
              <a:solidFill>
                <a:srgbClr val="0C34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91569" lvl="0" indent="-3302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43D"/>
              </a:buClr>
              <a:buSzPts val="1600"/>
              <a:buFont typeface="Calibri"/>
              <a:buChar char="-"/>
            </a:pPr>
            <a:r>
              <a:rPr lang="fr" sz="1600">
                <a:solidFill>
                  <a:srgbClr val="0C343D"/>
                </a:solidFill>
                <a:latin typeface="Calibri"/>
                <a:ea typeface="Calibri"/>
                <a:cs typeface="Calibri"/>
                <a:sym typeface="Calibri"/>
              </a:rPr>
              <a:t>préciser vos attentes concrètes en termes de compétences techniques en lien avec votre expérience du terrain ;</a:t>
            </a:r>
            <a:endParaRPr sz="1600">
              <a:solidFill>
                <a:srgbClr val="0C34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91569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1600"/>
              <a:buFont typeface="Calibri"/>
              <a:buChar char="-"/>
            </a:pPr>
            <a:r>
              <a:rPr lang="fr" sz="1600">
                <a:solidFill>
                  <a:srgbClr val="0C343D"/>
                </a:solidFill>
                <a:latin typeface="Calibri"/>
                <a:ea typeface="Calibri"/>
                <a:cs typeface="Calibri"/>
                <a:sym typeface="Calibri"/>
              </a:rPr>
              <a:t>vous mettre dans une posture favorisant l’apprentissage ;</a:t>
            </a:r>
            <a:endParaRPr sz="1600">
              <a:solidFill>
                <a:srgbClr val="0C34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91569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1600"/>
              <a:buFont typeface="Calibri"/>
              <a:buChar char="-"/>
            </a:pPr>
            <a:r>
              <a:rPr lang="fr" sz="1600">
                <a:solidFill>
                  <a:srgbClr val="0C343D"/>
                </a:solidFill>
                <a:latin typeface="Calibri"/>
                <a:ea typeface="Calibri"/>
                <a:cs typeface="Calibri"/>
                <a:sym typeface="Calibri"/>
              </a:rPr>
              <a:t>vous auto-évaluer avant, pendant et après la formation ; </a:t>
            </a:r>
            <a:endParaRPr sz="1600">
              <a:solidFill>
                <a:srgbClr val="0C34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91569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1600"/>
              <a:buFont typeface="Calibri"/>
              <a:buChar char="-"/>
            </a:pPr>
            <a:r>
              <a:rPr lang="fr" sz="1600">
                <a:solidFill>
                  <a:srgbClr val="0C343D"/>
                </a:solidFill>
                <a:latin typeface="Calibri"/>
                <a:ea typeface="Calibri"/>
                <a:cs typeface="Calibri"/>
                <a:sym typeface="Calibri"/>
              </a:rPr>
              <a:t>réussir une transposition de vos connaissances, des nouvelles compétences techniques et transversales acquises dans la mise en oeuvre de vos projets ;</a:t>
            </a:r>
            <a:endParaRPr sz="1600">
              <a:solidFill>
                <a:srgbClr val="0C34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91569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343D"/>
              </a:buClr>
              <a:buSzPts val="1600"/>
              <a:buFont typeface="Calibri"/>
              <a:buChar char="-"/>
            </a:pPr>
            <a:r>
              <a:rPr lang="fr" sz="1600">
                <a:solidFill>
                  <a:srgbClr val="0C343D"/>
                </a:solidFill>
                <a:latin typeface="Calibri"/>
                <a:ea typeface="Calibri"/>
                <a:cs typeface="Calibri"/>
                <a:sym typeface="Calibri"/>
              </a:rPr>
              <a:t>transférer facilement et efficacement vos connaissances à vos collaborateurs au sein de votre organisation.</a:t>
            </a:r>
            <a:endParaRPr sz="1600">
              <a:solidFill>
                <a:srgbClr val="0C34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9999" marR="91569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0C343D"/>
                </a:solidFill>
                <a:latin typeface="Calibri"/>
                <a:ea typeface="Calibri"/>
                <a:cs typeface="Calibri"/>
                <a:sym typeface="Calibri"/>
              </a:rPr>
              <a:t>Le carnet de bord est destiné à l’usage personnel de l’apprenant et il devra y exprimer avec franchise, sans tabou, sans auto-censure et sans jugement ses intentions, ses objectifs, ses points d’amélioration, etc.</a:t>
            </a:r>
            <a:endParaRPr sz="1600">
              <a:solidFill>
                <a:srgbClr val="0C34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9999" marR="91569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0C343D"/>
                </a:solidFill>
                <a:latin typeface="Calibri"/>
                <a:ea typeface="Calibri"/>
                <a:cs typeface="Calibri"/>
                <a:sym typeface="Calibri"/>
              </a:rPr>
              <a:t>L’apprenant, qui intègre la formation, reconnaît à son tuteur le droit d’accéder à ce carnet afin de mieux le suivre et lui apporter les appuis et conseils utiles.</a:t>
            </a:r>
            <a:endParaRPr sz="1600">
              <a:solidFill>
                <a:srgbClr val="0C34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598500" y="487275"/>
            <a:ext cx="6363000" cy="10002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solidFill>
                  <a:srgbClr val="4C1130"/>
                </a:solidFill>
                <a:latin typeface="Calibri"/>
                <a:ea typeface="Calibri"/>
                <a:cs typeface="Calibri"/>
                <a:sym typeface="Calibri"/>
              </a:rPr>
              <a:t>Calendrier de la formation</a:t>
            </a:r>
            <a:endParaRPr b="1">
              <a:solidFill>
                <a:srgbClr val="4C11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71" name="Google Shape;71;p15"/>
          <p:cNvGraphicFramePr/>
          <p:nvPr/>
        </p:nvGraphicFramePr>
        <p:xfrm>
          <a:off x="598488" y="1950875"/>
          <a:ext cx="6037250" cy="6363521"/>
        </p:xfrm>
        <a:graphic>
          <a:graphicData uri="http://schemas.openxmlformats.org/drawingml/2006/table">
            <a:tbl>
              <a:tblPr>
                <a:noFill/>
                <a:tableStyleId>{8AC158BF-754C-4C5E-9DE2-A107A1E8E306}</a:tableStyleId>
              </a:tblPr>
              <a:tblGrid>
                <a:gridCol w="1603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3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0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44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 b="1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Semaine</a:t>
                      </a:r>
                      <a:endParaRPr sz="1200" b="1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8093B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 b="1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Groupe</a:t>
                      </a:r>
                      <a:endParaRPr sz="1200" b="1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8093B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 b="1">
                          <a:solidFill>
                            <a:schemeClr val="lt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Module</a:t>
                      </a:r>
                      <a:endParaRPr sz="1200" b="1">
                        <a:solidFill>
                          <a:schemeClr val="lt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8093B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90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Semaine 1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8093B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Tous les groupes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8093B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Module 1 - Approche genre dans le cycle de gestion du projet orienté Gestion Axé sur les Résultats (GAR)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8093B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7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Semaine 2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Groupe 1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Module 2 - Le genre dans l’analyse des besoins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3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Groupe 2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Activités extra - Genre &amp; créativité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3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Activités extra - Innovation collaborative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17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Semaine 3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Groupe 1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Module 3 - Le genre dans les outils de formulation de projet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1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Groupe 2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Module 2 - Le genre dans l’analyse des besoins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17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Tous les groupes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Module 2 - Le genre dans l’analyse des besoins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1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Semaine 4</a:t>
                      </a:r>
                      <a:endParaRPr sz="1200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Groupe 1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Module 4 - Les indicateurs sensible au genre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44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Groupe 2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Module 3 - Le genre dans les outils de formulation de projet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3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Tous les groupes</a:t>
                      </a:r>
                      <a:endParaRPr sz="1200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Module 3 - Le genre dans les outils de formulation de projet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71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Semaine 5</a:t>
                      </a:r>
                      <a:endParaRPr sz="1200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Groupe 1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latin typeface="Roboto"/>
                          <a:ea typeface="Roboto"/>
                          <a:cs typeface="Roboto"/>
                          <a:sym typeface="Roboto"/>
                        </a:rPr>
                        <a:t>Activités extra - Genre &amp; créativité</a:t>
                      </a:r>
                      <a:endParaRPr sz="12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28575" marR="28575" marT="19050" marB="1905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598500" y="487275"/>
            <a:ext cx="6363000" cy="10002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2040" b="1">
                <a:solidFill>
                  <a:srgbClr val="4C1130"/>
                </a:solidFill>
                <a:latin typeface="Calibri"/>
                <a:ea typeface="Calibri"/>
                <a:cs typeface="Calibri"/>
                <a:sym typeface="Calibri"/>
              </a:rPr>
              <a:t>Module 1 : Approche genre dans le cycle de gestion du projet orienté Gestion Axée sur les Résultats (GAR)</a:t>
            </a:r>
            <a:endParaRPr sz="2040" b="1">
              <a:solidFill>
                <a:srgbClr val="4C11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598500" y="1555925"/>
            <a:ext cx="618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20124D"/>
                </a:solidFill>
                <a:latin typeface="Calibri"/>
                <a:ea typeface="Calibri"/>
                <a:cs typeface="Calibri"/>
                <a:sym typeface="Calibri"/>
              </a:rPr>
              <a:t>Mes connaissances actuelles sur le thème abordé</a:t>
            </a:r>
            <a:endParaRPr sz="1600">
              <a:solidFill>
                <a:srgbClr val="20124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16"/>
          <p:cNvSpPr txBox="1"/>
          <p:nvPr/>
        </p:nvSpPr>
        <p:spPr>
          <a:xfrm>
            <a:off x="598500" y="4179300"/>
            <a:ext cx="615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Mes objectifs d’apprentissage</a:t>
            </a:r>
            <a:endParaRPr b="1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16"/>
          <p:cNvSpPr/>
          <p:nvPr/>
        </p:nvSpPr>
        <p:spPr>
          <a:xfrm>
            <a:off x="598500" y="1943875"/>
            <a:ext cx="6183000" cy="19053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6"/>
          <p:cNvSpPr/>
          <p:nvPr/>
        </p:nvSpPr>
        <p:spPr>
          <a:xfrm>
            <a:off x="598500" y="4610375"/>
            <a:ext cx="6183000" cy="217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6"/>
          <p:cNvSpPr/>
          <p:nvPr/>
        </p:nvSpPr>
        <p:spPr>
          <a:xfrm>
            <a:off x="598500" y="7551375"/>
            <a:ext cx="6183000" cy="217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6"/>
          <p:cNvSpPr txBox="1"/>
          <p:nvPr/>
        </p:nvSpPr>
        <p:spPr>
          <a:xfrm>
            <a:off x="598500" y="7060900"/>
            <a:ext cx="615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Mes compétences acquises</a:t>
            </a:r>
            <a:endParaRPr b="1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>
            <a:spLocks noGrp="1"/>
          </p:cNvSpPr>
          <p:nvPr>
            <p:ph type="title"/>
          </p:nvPr>
        </p:nvSpPr>
        <p:spPr>
          <a:xfrm>
            <a:off x="598500" y="487275"/>
            <a:ext cx="6363000" cy="10002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2040" b="1">
                <a:solidFill>
                  <a:srgbClr val="4C1130"/>
                </a:solidFill>
                <a:latin typeface="Calibri"/>
                <a:ea typeface="Calibri"/>
                <a:cs typeface="Calibri"/>
                <a:sym typeface="Calibri"/>
              </a:rPr>
              <a:t>Module 1 (suite)</a:t>
            </a:r>
            <a:endParaRPr sz="2040" b="1">
              <a:solidFill>
                <a:srgbClr val="4C11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598500" y="1555925"/>
            <a:ext cx="618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20124D"/>
                </a:solidFill>
                <a:latin typeface="Calibri"/>
                <a:ea typeface="Calibri"/>
                <a:cs typeface="Calibri"/>
                <a:sym typeface="Calibri"/>
              </a:rPr>
              <a:t>Les objectifs non atteints</a:t>
            </a:r>
            <a:endParaRPr sz="1600">
              <a:solidFill>
                <a:srgbClr val="20124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7"/>
          <p:cNvSpPr txBox="1"/>
          <p:nvPr/>
        </p:nvSpPr>
        <p:spPr>
          <a:xfrm>
            <a:off x="598500" y="4139145"/>
            <a:ext cx="615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Les difficultés ou freins</a:t>
            </a:r>
            <a:endParaRPr b="1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7"/>
          <p:cNvSpPr/>
          <p:nvPr/>
        </p:nvSpPr>
        <p:spPr>
          <a:xfrm>
            <a:off x="598500" y="2110435"/>
            <a:ext cx="6183000" cy="19053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7"/>
          <p:cNvSpPr/>
          <p:nvPr/>
        </p:nvSpPr>
        <p:spPr>
          <a:xfrm>
            <a:off x="598500" y="4693655"/>
            <a:ext cx="6183000" cy="217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7"/>
          <p:cNvSpPr/>
          <p:nvPr/>
        </p:nvSpPr>
        <p:spPr>
          <a:xfrm>
            <a:off x="598500" y="7551375"/>
            <a:ext cx="6183000" cy="217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7"/>
          <p:cNvSpPr txBox="1"/>
          <p:nvPr/>
        </p:nvSpPr>
        <p:spPr>
          <a:xfrm>
            <a:off x="598500" y="6996865"/>
            <a:ext cx="615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Résolutions pour le prochain module</a:t>
            </a:r>
            <a:endParaRPr b="1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>
            <a:spLocks noGrp="1"/>
          </p:cNvSpPr>
          <p:nvPr>
            <p:ph type="title"/>
          </p:nvPr>
        </p:nvSpPr>
        <p:spPr>
          <a:xfrm>
            <a:off x="598500" y="487275"/>
            <a:ext cx="6363000" cy="10002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2040" b="1">
                <a:solidFill>
                  <a:srgbClr val="4C1130"/>
                </a:solidFill>
                <a:latin typeface="Calibri"/>
                <a:ea typeface="Calibri"/>
                <a:cs typeface="Calibri"/>
                <a:sym typeface="Calibri"/>
              </a:rPr>
              <a:t>Module 2 : Le genre dans l’analyse des besoins</a:t>
            </a:r>
            <a:endParaRPr sz="2040" b="1">
              <a:solidFill>
                <a:srgbClr val="4C11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8"/>
          <p:cNvSpPr txBox="1"/>
          <p:nvPr/>
        </p:nvSpPr>
        <p:spPr>
          <a:xfrm>
            <a:off x="598500" y="1555925"/>
            <a:ext cx="618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20124D"/>
                </a:solidFill>
                <a:latin typeface="Calibri"/>
                <a:ea typeface="Calibri"/>
                <a:cs typeface="Calibri"/>
                <a:sym typeface="Calibri"/>
              </a:rPr>
              <a:t>Mes connaissances actuelles sur le thème abordé</a:t>
            </a:r>
            <a:endParaRPr sz="1600">
              <a:solidFill>
                <a:srgbClr val="20124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8"/>
          <p:cNvSpPr txBox="1"/>
          <p:nvPr/>
        </p:nvSpPr>
        <p:spPr>
          <a:xfrm>
            <a:off x="598500" y="4179300"/>
            <a:ext cx="615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Mes objectifs d’apprentissage</a:t>
            </a:r>
            <a:endParaRPr b="1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8"/>
          <p:cNvSpPr/>
          <p:nvPr/>
        </p:nvSpPr>
        <p:spPr>
          <a:xfrm>
            <a:off x="598500" y="1943875"/>
            <a:ext cx="6183000" cy="19053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8"/>
          <p:cNvSpPr/>
          <p:nvPr/>
        </p:nvSpPr>
        <p:spPr>
          <a:xfrm>
            <a:off x="598500" y="4610375"/>
            <a:ext cx="6183000" cy="217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8"/>
          <p:cNvSpPr/>
          <p:nvPr/>
        </p:nvSpPr>
        <p:spPr>
          <a:xfrm>
            <a:off x="598500" y="7551375"/>
            <a:ext cx="6183000" cy="217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8"/>
          <p:cNvSpPr txBox="1"/>
          <p:nvPr/>
        </p:nvSpPr>
        <p:spPr>
          <a:xfrm>
            <a:off x="598500" y="7060900"/>
            <a:ext cx="615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Mes compétences acquises</a:t>
            </a:r>
            <a:endParaRPr b="1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>
            <a:spLocks noGrp="1"/>
          </p:cNvSpPr>
          <p:nvPr>
            <p:ph type="title"/>
          </p:nvPr>
        </p:nvSpPr>
        <p:spPr>
          <a:xfrm>
            <a:off x="598500" y="487275"/>
            <a:ext cx="6363000" cy="10002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2040" b="1">
                <a:solidFill>
                  <a:srgbClr val="4C1130"/>
                </a:solidFill>
                <a:latin typeface="Calibri"/>
                <a:ea typeface="Calibri"/>
                <a:cs typeface="Calibri"/>
                <a:sym typeface="Calibri"/>
              </a:rPr>
              <a:t>Module 2 (suite)</a:t>
            </a:r>
            <a:endParaRPr sz="2040" b="1">
              <a:solidFill>
                <a:srgbClr val="4C11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9"/>
          <p:cNvSpPr txBox="1"/>
          <p:nvPr/>
        </p:nvSpPr>
        <p:spPr>
          <a:xfrm>
            <a:off x="598500" y="1555925"/>
            <a:ext cx="618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20124D"/>
                </a:solidFill>
                <a:latin typeface="Calibri"/>
                <a:ea typeface="Calibri"/>
                <a:cs typeface="Calibri"/>
                <a:sym typeface="Calibri"/>
              </a:rPr>
              <a:t>Les objectifs non atteints</a:t>
            </a:r>
            <a:endParaRPr sz="1600">
              <a:solidFill>
                <a:srgbClr val="20124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9"/>
          <p:cNvSpPr txBox="1"/>
          <p:nvPr/>
        </p:nvSpPr>
        <p:spPr>
          <a:xfrm>
            <a:off x="598500" y="4139145"/>
            <a:ext cx="615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Les difficultés ou freins</a:t>
            </a:r>
            <a:endParaRPr b="1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9"/>
          <p:cNvSpPr/>
          <p:nvPr/>
        </p:nvSpPr>
        <p:spPr>
          <a:xfrm>
            <a:off x="598500" y="2110435"/>
            <a:ext cx="6183000" cy="19053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9"/>
          <p:cNvSpPr/>
          <p:nvPr/>
        </p:nvSpPr>
        <p:spPr>
          <a:xfrm>
            <a:off x="598500" y="4693655"/>
            <a:ext cx="6183000" cy="217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19"/>
          <p:cNvSpPr/>
          <p:nvPr/>
        </p:nvSpPr>
        <p:spPr>
          <a:xfrm>
            <a:off x="598500" y="7551375"/>
            <a:ext cx="6183000" cy="217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9"/>
          <p:cNvSpPr txBox="1"/>
          <p:nvPr/>
        </p:nvSpPr>
        <p:spPr>
          <a:xfrm>
            <a:off x="598500" y="6996865"/>
            <a:ext cx="615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Résolutions pour le prochain module</a:t>
            </a:r>
            <a:endParaRPr b="1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>
            <a:spLocks noGrp="1"/>
          </p:cNvSpPr>
          <p:nvPr>
            <p:ph type="title"/>
          </p:nvPr>
        </p:nvSpPr>
        <p:spPr>
          <a:xfrm>
            <a:off x="598500" y="487275"/>
            <a:ext cx="6363000" cy="10002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2040" b="1">
                <a:solidFill>
                  <a:srgbClr val="4C1130"/>
                </a:solidFill>
                <a:latin typeface="Calibri"/>
                <a:ea typeface="Calibri"/>
                <a:cs typeface="Calibri"/>
                <a:sym typeface="Calibri"/>
              </a:rPr>
              <a:t>Module 3 : Le genre dans les outils de formulation de projet</a:t>
            </a:r>
            <a:endParaRPr sz="2040" b="1">
              <a:solidFill>
                <a:srgbClr val="4C11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20"/>
          <p:cNvSpPr txBox="1"/>
          <p:nvPr/>
        </p:nvSpPr>
        <p:spPr>
          <a:xfrm>
            <a:off x="598500" y="1555925"/>
            <a:ext cx="618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20124D"/>
                </a:solidFill>
                <a:latin typeface="Calibri"/>
                <a:ea typeface="Calibri"/>
                <a:cs typeface="Calibri"/>
                <a:sym typeface="Calibri"/>
              </a:rPr>
              <a:t>Mes connaissances actuelles sur le thème abordé</a:t>
            </a:r>
            <a:endParaRPr sz="1600">
              <a:solidFill>
                <a:srgbClr val="20124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20"/>
          <p:cNvSpPr txBox="1"/>
          <p:nvPr/>
        </p:nvSpPr>
        <p:spPr>
          <a:xfrm>
            <a:off x="598500" y="4179300"/>
            <a:ext cx="615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Mes objectifs d’apprentissage</a:t>
            </a:r>
            <a:endParaRPr b="1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20"/>
          <p:cNvSpPr/>
          <p:nvPr/>
        </p:nvSpPr>
        <p:spPr>
          <a:xfrm>
            <a:off x="598500" y="1943875"/>
            <a:ext cx="6183000" cy="19053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0"/>
          <p:cNvSpPr/>
          <p:nvPr/>
        </p:nvSpPr>
        <p:spPr>
          <a:xfrm>
            <a:off x="598500" y="4610375"/>
            <a:ext cx="6183000" cy="217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20"/>
          <p:cNvSpPr/>
          <p:nvPr/>
        </p:nvSpPr>
        <p:spPr>
          <a:xfrm>
            <a:off x="598500" y="7551375"/>
            <a:ext cx="6183000" cy="217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20"/>
          <p:cNvSpPr txBox="1"/>
          <p:nvPr/>
        </p:nvSpPr>
        <p:spPr>
          <a:xfrm>
            <a:off x="598500" y="7060900"/>
            <a:ext cx="615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Mes compétences acquises</a:t>
            </a:r>
            <a:endParaRPr b="1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>
            <a:spLocks noGrp="1"/>
          </p:cNvSpPr>
          <p:nvPr>
            <p:ph type="title"/>
          </p:nvPr>
        </p:nvSpPr>
        <p:spPr>
          <a:xfrm>
            <a:off x="598500" y="487275"/>
            <a:ext cx="6363000" cy="10002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2040" b="1">
                <a:solidFill>
                  <a:srgbClr val="4C1130"/>
                </a:solidFill>
                <a:latin typeface="Calibri"/>
                <a:ea typeface="Calibri"/>
                <a:cs typeface="Calibri"/>
                <a:sym typeface="Calibri"/>
              </a:rPr>
              <a:t>Module 3 (suite)</a:t>
            </a:r>
            <a:endParaRPr sz="2040" b="1">
              <a:solidFill>
                <a:srgbClr val="4C11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21"/>
          <p:cNvSpPr txBox="1"/>
          <p:nvPr/>
        </p:nvSpPr>
        <p:spPr>
          <a:xfrm>
            <a:off x="598500" y="1555925"/>
            <a:ext cx="618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20124D"/>
                </a:solidFill>
                <a:latin typeface="Calibri"/>
                <a:ea typeface="Calibri"/>
                <a:cs typeface="Calibri"/>
                <a:sym typeface="Calibri"/>
              </a:rPr>
              <a:t>Les objectifs non atteints</a:t>
            </a:r>
            <a:endParaRPr sz="1600">
              <a:solidFill>
                <a:srgbClr val="20124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21"/>
          <p:cNvSpPr txBox="1"/>
          <p:nvPr/>
        </p:nvSpPr>
        <p:spPr>
          <a:xfrm>
            <a:off x="598500" y="4139145"/>
            <a:ext cx="615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Les difficultés ou freins</a:t>
            </a:r>
            <a:endParaRPr b="1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21"/>
          <p:cNvSpPr/>
          <p:nvPr/>
        </p:nvSpPr>
        <p:spPr>
          <a:xfrm>
            <a:off x="598500" y="2110435"/>
            <a:ext cx="6183000" cy="19053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21"/>
          <p:cNvSpPr/>
          <p:nvPr/>
        </p:nvSpPr>
        <p:spPr>
          <a:xfrm>
            <a:off x="598500" y="4693655"/>
            <a:ext cx="6183000" cy="217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21"/>
          <p:cNvSpPr/>
          <p:nvPr/>
        </p:nvSpPr>
        <p:spPr>
          <a:xfrm>
            <a:off x="598500" y="7551375"/>
            <a:ext cx="6183000" cy="2179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21"/>
          <p:cNvSpPr txBox="1"/>
          <p:nvPr/>
        </p:nvSpPr>
        <p:spPr>
          <a:xfrm>
            <a:off x="598500" y="6996865"/>
            <a:ext cx="615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solidFill>
                  <a:srgbClr val="073763"/>
                </a:solidFill>
                <a:latin typeface="Calibri"/>
                <a:ea typeface="Calibri"/>
                <a:cs typeface="Calibri"/>
                <a:sym typeface="Calibri"/>
              </a:rPr>
              <a:t>Résolutions pour le prochain module</a:t>
            </a:r>
            <a:endParaRPr b="1">
              <a:solidFill>
                <a:srgbClr val="07376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568</Words>
  <Application>Microsoft Office PowerPoint</Application>
  <PresentationFormat>Personnalisé</PresentationFormat>
  <Paragraphs>76</Paragraphs>
  <Slides>11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Montserrat SemiBold</vt:lpstr>
      <vt:lpstr>Montserrat Medium</vt:lpstr>
      <vt:lpstr>Calibri</vt:lpstr>
      <vt:lpstr>Roboto</vt:lpstr>
      <vt:lpstr>Verdana</vt:lpstr>
      <vt:lpstr>Simple Light</vt:lpstr>
      <vt:lpstr>Présentation PowerPoint</vt:lpstr>
      <vt:lpstr>Pourquoi un carnet de bord ?</vt:lpstr>
      <vt:lpstr>Calendrier de la formation</vt:lpstr>
      <vt:lpstr>Module 1 : Approche genre dans le cycle de gestion du projet orienté Gestion Axée sur les Résultats (GAR)</vt:lpstr>
      <vt:lpstr>Module 1 (suite)</vt:lpstr>
      <vt:lpstr>Module 2 : Le genre dans l’analyse des besoins</vt:lpstr>
      <vt:lpstr>Module 2 (suite)</vt:lpstr>
      <vt:lpstr>Module 3 : Le genre dans les outils de formulation de projet</vt:lpstr>
      <vt:lpstr>Module 3 (suite)</vt:lpstr>
      <vt:lpstr>Module 4 : Les indicateurs sensibles au genre</vt:lpstr>
      <vt:lpstr>Module 4 : Les indicateurs sensibles au genre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HP</dc:creator>
  <cp:lastModifiedBy>Emmanuel W.</cp:lastModifiedBy>
  <cp:revision>1</cp:revision>
  <dcterms:modified xsi:type="dcterms:W3CDTF">2022-03-30T05:17:37Z</dcterms:modified>
</cp:coreProperties>
</file>